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258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vatars.mds.yandex.net/get-kinopoisk-image/1773646/af16362a-d203-4c79-bc7d-0deac58bd37b/1920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88639"/>
            <a:ext cx="41044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«Разработка классификатора </a:t>
            </a:r>
            <a:r>
              <a:rPr lang="ru-RU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для автоматической оценки качества </a:t>
            </a:r>
            <a:r>
              <a:rPr lang="ru-RU" sz="3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аргументации»</a:t>
            </a:r>
            <a:endParaRPr lang="ru-RU" sz="3200" dirty="0">
              <a:solidFill>
                <a:schemeClr val="tx2">
                  <a:lumMod val="20000"/>
                  <a:lumOff val="8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5085184"/>
            <a:ext cx="33843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>
                    <a:lumMod val="75000"/>
                  </a:schemeClr>
                </a:solidFill>
                <a:latin typeface="Monotype Corsiva" panose="03010101010201010101" pitchFamily="66" charset="0"/>
              </a:rPr>
              <a:t>Образцова Валерия</a:t>
            </a:r>
          </a:p>
          <a:p>
            <a:r>
              <a:rPr lang="ru-RU" sz="2000" dirty="0" err="1" smtClean="0">
                <a:solidFill>
                  <a:schemeClr val="bg1">
                    <a:lumMod val="75000"/>
                  </a:schemeClr>
                </a:solidFill>
                <a:latin typeface="Monotype Corsiva" panose="03010101010201010101" pitchFamily="66" charset="0"/>
              </a:rPr>
              <a:t>Коновальская</a:t>
            </a:r>
            <a:r>
              <a:rPr lang="ru-RU" sz="2000" dirty="0" smtClean="0">
                <a:solidFill>
                  <a:schemeClr val="bg1">
                    <a:lumMod val="75000"/>
                  </a:schemeClr>
                </a:solidFill>
                <a:latin typeface="Monotype Corsiva" panose="03010101010201010101" pitchFamily="66" charset="0"/>
              </a:rPr>
              <a:t> Софья</a:t>
            </a:r>
          </a:p>
          <a:p>
            <a:r>
              <a:rPr lang="ru-RU" sz="2000" dirty="0" smtClean="0">
                <a:solidFill>
                  <a:schemeClr val="bg1">
                    <a:lumMod val="75000"/>
                  </a:schemeClr>
                </a:solidFill>
                <a:latin typeface="Monotype Corsiva" panose="03010101010201010101" pitchFamily="66" charset="0"/>
              </a:rPr>
              <a:t>ДПО КЛ 2022 – 2023</a:t>
            </a:r>
          </a:p>
          <a:p>
            <a:r>
              <a:rPr lang="ru-RU" sz="2000" dirty="0" smtClean="0">
                <a:solidFill>
                  <a:schemeClr val="bg1">
                    <a:lumMod val="75000"/>
                  </a:schemeClr>
                </a:solidFill>
                <a:latin typeface="Monotype Corsiva" panose="03010101010201010101" pitchFamily="66" charset="0"/>
              </a:rPr>
              <a:t>Рук.: Пожидаева Марина</a:t>
            </a:r>
          </a:p>
          <a:p>
            <a:pPr algn="ctr"/>
            <a:r>
              <a:rPr lang="ru-RU" sz="2000" dirty="0" smtClean="0">
                <a:solidFill>
                  <a:schemeClr val="bg1">
                    <a:lumMod val="75000"/>
                  </a:schemeClr>
                </a:solidFill>
                <a:latin typeface="Monotype Corsiva" panose="03010101010201010101" pitchFamily="66" charset="0"/>
              </a:rPr>
              <a:t>2023 г.</a:t>
            </a:r>
          </a:p>
        </p:txBody>
      </p:sp>
    </p:spTree>
    <p:extLst>
      <p:ext uri="{BB962C8B-B14F-4D97-AF65-F5344CB8AC3E}">
        <p14:creationId xmlns:p14="http://schemas.microsoft.com/office/powerpoint/2010/main" val="39329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s://img.4plebs.org/boards/tv/image/1662/30/166230390754793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6" descr="https://img.4plebs.org/boards/tv/image/1662/30/1662303907547939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5" name="Picture 7" descr="C:\Users\User\Downloads\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" y="-594"/>
            <a:ext cx="9141621" cy="687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043" y="5486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Будущее проекта</a:t>
            </a:r>
            <a:endParaRPr lang="ru-RU" sz="2800" dirty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904" y="1071900"/>
            <a:ext cx="34563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Использование другого вида модели на тех же </a:t>
            </a:r>
            <a:r>
              <a:rPr lang="ru-RU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данных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Внедрение модели в генератор конструктивных аргументов / чат-бот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Тестирование неразмеченного </a:t>
            </a:r>
            <a:r>
              <a:rPr lang="ru-RU" sz="24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датасета</a:t>
            </a:r>
            <a:r>
              <a:rPr lang="ru-RU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 на модели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Дополнение </a:t>
            </a:r>
            <a:r>
              <a:rPr lang="ru-RU" sz="24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датасет</a:t>
            </a:r>
            <a:r>
              <a:rPr lang="ru-RU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 и выравнивание количества лейблов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И много другое…</a:t>
            </a:r>
          </a:p>
        </p:txBody>
      </p:sp>
    </p:spTree>
    <p:extLst>
      <p:ext uri="{BB962C8B-B14F-4D97-AF65-F5344CB8AC3E}">
        <p14:creationId xmlns:p14="http://schemas.microsoft.com/office/powerpoint/2010/main" val="168586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bazaarvietnam.vn/wp-content/uploads/2022/09/Harpers-Bazaar-Phim-Chua-Te-Cua-Nhung-Chiec-Nhan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7" y="0"/>
            <a:ext cx="91638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2256" y="2949624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Monotype Corsiva" panose="03010101010201010101" pitchFamily="66" charset="0"/>
              </a:rPr>
              <a:t>Благодарности</a:t>
            </a:r>
            <a:endParaRPr lang="ru-RU" sz="4400" dirty="0">
              <a:solidFill>
                <a:schemeClr val="accent6">
                  <a:lumMod val="20000"/>
                  <a:lumOff val="80000"/>
                </a:schemeClr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9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filmz.ru/photos/full/filmz.ru_f_964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40746" y="404664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Актуальность проекта</a:t>
            </a:r>
            <a:endParaRPr lang="ru-RU" sz="3200" dirty="0">
              <a:solidFill>
                <a:schemeClr val="accent6">
                  <a:lumMod val="40000"/>
                  <a:lumOff val="6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08104" y="1015429"/>
            <a:ext cx="2808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1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Возможность использовать созданную модель в качестве фильтра/генератора конструктивных аргументов в ходе дискуссии</a:t>
            </a:r>
            <a:endParaRPr lang="ru-RU" sz="2100" dirty="0">
              <a:solidFill>
                <a:schemeClr val="accent6">
                  <a:lumMod val="40000"/>
                  <a:lumOff val="6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879" y="1015429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1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Создание атмосферы экологичного общения в процессе спора</a:t>
            </a:r>
            <a:endParaRPr lang="ru-RU" sz="2100" dirty="0">
              <a:solidFill>
                <a:schemeClr val="accent6">
                  <a:lumMod val="40000"/>
                  <a:lumOff val="6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762" y="3212976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100" dirty="0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Возможность оценить собственные суждения по теме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449" y="5229200"/>
            <a:ext cx="806489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ru-RU" sz="2100" dirty="0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Возможность </a:t>
            </a:r>
            <a:r>
              <a:rPr lang="ru-RU" sz="21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порефлексировать</a:t>
            </a:r>
            <a:r>
              <a:rPr lang="ru-RU" sz="2100" dirty="0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 над тем, </a:t>
            </a:r>
            <a:r>
              <a:rPr lang="ru-RU" sz="21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как </a:t>
            </a:r>
            <a:r>
              <a:rPr lang="ru-RU" sz="2100" dirty="0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же всё-таки должен выглядеть спор, из чего он состоит и к чему в итоге должны прийти его участники</a:t>
            </a:r>
          </a:p>
        </p:txBody>
      </p:sp>
    </p:spTree>
    <p:extLst>
      <p:ext uri="{BB962C8B-B14F-4D97-AF65-F5344CB8AC3E}">
        <p14:creationId xmlns:p14="http://schemas.microsoft.com/office/powerpoint/2010/main" val="79775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playground.ru/e/q_8Ur5SkzvpFN6DsvDyLE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3968" y="1700808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accent6">
                    <a:lumMod val="50000"/>
                  </a:schemeClr>
                </a:solidFill>
                <a:latin typeface="Monotype Corsiva" panose="03010101010201010101" pitchFamily="66" charset="0"/>
              </a:rPr>
              <a:t>Аналогичные проекты</a:t>
            </a:r>
            <a:endParaRPr lang="ru-RU" sz="3200" dirty="0">
              <a:solidFill>
                <a:schemeClr val="accent6">
                  <a:lumMod val="5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092" y="332656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accent6">
                    <a:lumMod val="50000"/>
                  </a:schemeClr>
                </a:solidFill>
                <a:latin typeface="Monotype Corsiva" panose="03010101010201010101" pitchFamily="66" charset="0"/>
              </a:rPr>
              <a:t>На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Monotype Corsiva" panose="03010101010201010101" pitchFamily="66" charset="0"/>
              </a:rPr>
              <a:t>GitHub</a:t>
            </a:r>
            <a:r>
              <a:rPr lang="ru-RU" sz="2000" b="1" dirty="0" smtClean="0">
                <a:solidFill>
                  <a:schemeClr val="accent6">
                    <a:lumMod val="50000"/>
                  </a:schemeClr>
                </a:solidFill>
                <a:latin typeface="Monotype Corsiva" panose="03010101010201010101" pitchFamily="66" charset="0"/>
              </a:rPr>
              <a:t> папка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Monotype Corsiva" panose="03010101010201010101" pitchFamily="66" charset="0"/>
              </a:rPr>
              <a:t>CL Project #2 </a:t>
            </a:r>
            <a:r>
              <a:rPr lang="ru-RU" sz="2000" b="1" dirty="0" smtClean="0">
                <a:solidFill>
                  <a:schemeClr val="accent6">
                    <a:lumMod val="50000"/>
                  </a:schemeClr>
                </a:solidFill>
                <a:latin typeface="Monotype Corsiva" panose="03010101010201010101" pitchFamily="66" charset="0"/>
              </a:rPr>
              <a:t>файл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Monotype Corsiva" panose="03010101010201010101" pitchFamily="66" charset="0"/>
              </a:rPr>
              <a:t>Summaries</a:t>
            </a:r>
          </a:p>
        </p:txBody>
      </p:sp>
    </p:spTree>
    <p:extLst>
      <p:ext uri="{BB962C8B-B14F-4D97-AF65-F5344CB8AC3E}">
        <p14:creationId xmlns:p14="http://schemas.microsoft.com/office/powerpoint/2010/main" val="218339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images-s.kinorium.com/movie/shot/109309/w1500_12546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26175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Классификация</a:t>
            </a:r>
            <a:endParaRPr lang="ru-RU" sz="3600" dirty="0">
              <a:solidFill>
                <a:schemeClr val="accent3">
                  <a:lumMod val="40000"/>
                  <a:lumOff val="60000"/>
                </a:schemeClr>
              </a:solidFill>
              <a:latin typeface="Monotype Corsiva" panose="03010101010201010101" pitchFamily="66" charset="0"/>
            </a:endParaRPr>
          </a:p>
        </p:txBody>
      </p:sp>
      <p:pic>
        <p:nvPicPr>
          <p:cNvPr id="3" name="Picture -1022" descr="C:\Users\User\Downloads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08" y="2775704"/>
            <a:ext cx="4608511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7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73496" y="836712"/>
            <a:ext cx="8596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Пирамида </a:t>
            </a:r>
            <a:r>
              <a:rPr lang="ru-RU" sz="20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Грэма</a:t>
            </a:r>
            <a:r>
              <a:rPr lang="ru-RU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 позволяет </a:t>
            </a:r>
            <a:r>
              <a:rPr lang="ru-RU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понять, что представляет собой собеседник и какие у него цели, чтобы наиболее конструктивно разрешить конфликт. Немного общей информации Суть пирамиды Классификация Первая ступенька. Вторая – переход на личности. Третья — претензии к тону Четвертая — Придирки Пятая — контраргументы. Шестая — опровержение по сути. Седьмая — кристально «чистое» опровержение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360" y="5085184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Плюсы: </a:t>
            </a:r>
            <a:r>
              <a:rPr lang="ru-RU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конкретика, краткость, прозрачность</a:t>
            </a:r>
          </a:p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Минусы: </a:t>
            </a:r>
            <a:r>
              <a:rPr lang="ru-RU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неоднозначность (оскорбления), недостаток критериев (ирония/сарказм)</a:t>
            </a:r>
          </a:p>
        </p:txBody>
      </p:sp>
    </p:spTree>
    <p:extLst>
      <p:ext uri="{BB962C8B-B14F-4D97-AF65-F5344CB8AC3E}">
        <p14:creationId xmlns:p14="http://schemas.microsoft.com/office/powerpoint/2010/main" val="104346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ybersport.metaratings.ru/storage/images/b5/45/b54583766ce823c463551c90b94904f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59832" y="332656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Сбор данных</a:t>
            </a:r>
            <a:endParaRPr lang="ru-RU" sz="3600" dirty="0">
              <a:solidFill>
                <a:schemeClr val="accent3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2120" y="1412776"/>
            <a:ext cx="3168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о</a:t>
            </a:r>
            <a:r>
              <a:rPr lang="ru-RU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тбор тем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выбор </a:t>
            </a:r>
            <a:r>
              <a:rPr lang="ru-RU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соц.сети</a:t>
            </a:r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и </a:t>
            </a:r>
            <a:r>
              <a:rPr lang="ru-RU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новостных каналов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о</a:t>
            </a:r>
            <a:r>
              <a:rPr lang="ru-RU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пределение объёма данных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160" y="3933056"/>
            <a:ext cx="26642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Источник</a:t>
            </a:r>
            <a:r>
              <a:rPr lang="ru-RU" sz="2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: соц. сеть </a:t>
            </a:r>
            <a:r>
              <a:rPr lang="ru-RU" sz="26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Вконтакте</a:t>
            </a:r>
            <a:endParaRPr lang="ru-RU" sz="2600" dirty="0" smtClean="0">
              <a:solidFill>
                <a:schemeClr val="accent3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r>
              <a:rPr lang="ru-RU" sz="2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Большинство данных было взято из </a:t>
            </a:r>
            <a:r>
              <a:rPr lang="ru-RU" sz="26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пабликов</a:t>
            </a:r>
            <a:r>
              <a:rPr lang="ru-RU" sz="2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 данной сети</a:t>
            </a:r>
            <a:endParaRPr lang="ru-RU" sz="2600" dirty="0">
              <a:solidFill>
                <a:schemeClr val="accent3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1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kinonews.ru/insimgs/2023/shotimg/shotimg112599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404664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Разметка</a:t>
            </a:r>
            <a:endParaRPr lang="ru-RU" sz="2400" dirty="0">
              <a:solidFill>
                <a:schemeClr val="accent5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3013501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Сложности в процессе разметки:</a:t>
            </a:r>
            <a:endParaRPr lang="ru-RU" sz="2400" dirty="0">
              <a:solidFill>
                <a:schemeClr val="accent5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721" y="3863402"/>
            <a:ext cx="6969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смещение </a:t>
            </a:r>
            <a:r>
              <a:rPr lang="ru-RU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центрального </a:t>
            </a: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поинта / </a:t>
            </a:r>
            <a:r>
              <a:rPr lang="ru-RU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выдвижение ещё одного центрального </a:t>
            </a: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поинта</a:t>
            </a:r>
            <a:endParaRPr lang="ru-RU" sz="2000" dirty="0">
              <a:solidFill>
                <a:schemeClr val="accent5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сложность </a:t>
            </a:r>
            <a:r>
              <a:rPr lang="ru-RU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в выведении центрального поинта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ограниченность критериев (сарказм, ирония) / наличие </a:t>
            </a:r>
            <a:r>
              <a:rPr lang="ru-RU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нескольких критериев в одном </a:t>
            </a: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кейсе</a:t>
            </a:r>
            <a:endParaRPr lang="ru-RU" sz="2000" dirty="0">
              <a:solidFill>
                <a:schemeClr val="accent5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большое </a:t>
            </a:r>
            <a:r>
              <a:rPr lang="ru-RU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количество "нулевых" комментариев </a:t>
            </a: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 (отсутствие аргумента, аргумент не по теме, </a:t>
            </a:r>
            <a:r>
              <a:rPr lang="ru-RU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невалидный</a:t>
            </a: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 аргумент, уточняющий вопрос </a:t>
            </a:r>
            <a:r>
              <a:rPr lang="ru-RU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или реакция на предыдущие </a:t>
            </a: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комментарии)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р</a:t>
            </a:r>
            <a:r>
              <a:rPr lang="ru-RU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есурсы и качество</a:t>
            </a:r>
            <a:endParaRPr lang="ru-RU" sz="2000" dirty="0">
              <a:solidFill>
                <a:schemeClr val="accent5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77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.pinimg.com/originals/85/eb/f7/85ebf7327e64a1fbfd100ff92d0566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9752" y="40466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Результаты модели</a:t>
            </a:r>
            <a:endParaRPr lang="ru-RU" sz="3200" dirty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168890"/>
            <a:ext cx="2880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Эпохи – 5</a:t>
            </a:r>
          </a:p>
          <a:p>
            <a:r>
              <a:rPr lang="ru-RU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Всего строк – 1991</a:t>
            </a:r>
          </a:p>
          <a:p>
            <a:r>
              <a:rPr lang="ru-RU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Обучение - 1591</a:t>
            </a:r>
          </a:p>
          <a:p>
            <a:r>
              <a:rPr lang="ru-RU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Тест – 400 </a:t>
            </a:r>
            <a:endParaRPr lang="en-US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r>
              <a:rPr lang="ru-RU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Лейблов – 8</a:t>
            </a:r>
          </a:p>
          <a:p>
            <a:r>
              <a:rPr lang="ru-RU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Папка 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CL Project #2</a:t>
            </a:r>
            <a:r>
              <a:rPr lang="ru-RU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 (</a:t>
            </a:r>
            <a:r>
              <a:rPr lang="ru-RU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датасет</a:t>
            </a:r>
            <a:r>
              <a:rPr lang="ru-RU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 + скрипт модели)</a:t>
            </a:r>
            <a:endParaRPr lang="ru-RU" sz="2400" dirty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1412776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Accuracy: 0,495</a:t>
            </a:r>
          </a:p>
          <a:p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F1 Micro: 0,555…</a:t>
            </a:r>
          </a:p>
          <a:p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F1 Macro:  0,251…</a:t>
            </a:r>
            <a:endParaRPr lang="ru-RU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r>
              <a:rPr lang="ru-RU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Предсказанных лейблов: 5 из 8</a:t>
            </a:r>
            <a:endParaRPr lang="en-US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756" y="357301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Ошибки модели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3853" y="4154195"/>
            <a:ext cx="6768752" cy="243143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Отчасти неверная </a:t>
            </a: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разметка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400" dirty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Label 0: 635 occurrences </a:t>
            </a:r>
            <a:endParaRPr lang="ru-RU" sz="2000" dirty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Label 1: 284 occurrences </a:t>
            </a:r>
            <a:endParaRPr lang="ru-RU" sz="2000" dirty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Label 2: 138 occurrences </a:t>
            </a:r>
            <a:endParaRPr lang="ru-RU" sz="2000" dirty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Label 4: 599 occurrences </a:t>
            </a:r>
            <a:endParaRPr lang="ru-RU" sz="2400" dirty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Неравномерное распределение лейблов</a:t>
            </a:r>
          </a:p>
          <a:p>
            <a:endParaRPr lang="ru-RU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Label </a:t>
            </a:r>
            <a:r>
              <a:rPr lang="fr-F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5: 256 occurrences </a:t>
            </a:r>
            <a:endParaRPr lang="ru-RU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Label </a:t>
            </a:r>
            <a:r>
              <a:rPr lang="fr-F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6: 69 occurrences </a:t>
            </a:r>
            <a:endParaRPr lang="ru-RU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Label </a:t>
            </a:r>
            <a:r>
              <a:rPr lang="fr-F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7: 27 occurrences </a:t>
            </a:r>
            <a:endParaRPr lang="ru-RU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Label </a:t>
            </a:r>
            <a:r>
              <a:rPr lang="fr-F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3: 49 occurrences</a:t>
            </a:r>
            <a:endParaRPr lang="ru-RU" sz="2000" dirty="0">
              <a:solidFill>
                <a:schemeClr val="accent6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77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.forfun.com/fetch/d9/d96f5a0f0d60fa30bfcc8832a92de562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59832" y="332656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2">
                    <a:lumMod val="75000"/>
                  </a:schemeClr>
                </a:solidFill>
                <a:latin typeface="Monotype Corsiva" panose="03010101010201010101" pitchFamily="66" charset="0"/>
              </a:rPr>
              <a:t>Матрица ошибок</a:t>
            </a:r>
            <a:endParaRPr lang="ru-RU" sz="3200" dirty="0">
              <a:solidFill>
                <a:schemeClr val="bg2">
                  <a:lumMod val="75000"/>
                </a:schemeClr>
              </a:solidFill>
              <a:latin typeface="Monotype Corsiva" panose="03010101010201010101" pitchFamily="66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/>
        </p:blipFill>
        <p:spPr>
          <a:xfrm>
            <a:off x="755576" y="1412776"/>
            <a:ext cx="7632848" cy="45053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10760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ownloads\a6f98297f6c9c4f8d41177cda5795eb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88024" y="717154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FFFF00"/>
                </a:solidFill>
                <a:latin typeface="Monotype Corsiva" panose="03010101010201010101" pitchFamily="66" charset="0"/>
              </a:rPr>
              <a:t>Визуализация в </a:t>
            </a:r>
            <a:r>
              <a:rPr lang="en-US" sz="3200" dirty="0" smtClean="0">
                <a:solidFill>
                  <a:srgbClr val="FFFF00"/>
                </a:solidFill>
                <a:latin typeface="Monotype Corsiva" panose="03010101010201010101" pitchFamily="66" charset="0"/>
              </a:rPr>
              <a:t>R</a:t>
            </a:r>
            <a:endParaRPr lang="ru-RU" sz="3200" dirty="0">
              <a:solidFill>
                <a:srgbClr val="FFFF00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027" name="Picture 3" descr="C:\Users\User\Downloads\Компьютерная лингвистика ВШЭ\Проект 2.0 Софизмы\photo_2023-08-19_04-4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6" y="1301929"/>
            <a:ext cx="756320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65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356</Words>
  <Application>Microsoft Office PowerPoint</Application>
  <PresentationFormat>Экран (4:3)</PresentationFormat>
  <Paragraphs>63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RePack by Diakov</cp:lastModifiedBy>
  <cp:revision>48</cp:revision>
  <dcterms:created xsi:type="dcterms:W3CDTF">2023-08-18T14:14:59Z</dcterms:created>
  <dcterms:modified xsi:type="dcterms:W3CDTF">2023-08-19T07:00:47Z</dcterms:modified>
</cp:coreProperties>
</file>